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6" d="100"/>
          <a:sy n="96" d="100"/>
        </p:scale>
        <p:origin x="141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075317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64055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38281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525291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487554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136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72791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584837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22982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439219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6846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594329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279982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1417536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866164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935734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789939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114451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513641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79928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030168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813688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7016508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096991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4081510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158591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254329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13490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254742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971234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507867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674626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37347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73978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8687827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758888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6509056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495687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591593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991462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493655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165627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prachisc/AppliedDSCapstone/blob/main/labs-jupyter-spacex-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github.com/prachisc/AppliedDSCapstone/blob/main/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github.com/prachisc/AppliedDSCapstone/blob/main/lab_jupyter_launch_site_loc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github.com/prachisc/AppliedDSCapstone/blob/main/ploty_app.p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github.com/prachisc/AppliedDSCapstone/blob/main/SpaceX_Machine%20Learning%20Prediction_Part_5.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github.com/prachisc/AppliedDSCapston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prachisc/AppliedDSCapstone/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prachisc/AppliedDSCapstone/blob/main/Module10-Webscrap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smtClean="0">
                <a:solidFill>
                  <a:schemeClr val="bg2"/>
                </a:solidFill>
                <a:latin typeface="Abadi"/>
                <a:ea typeface="SF Pro" pitchFamily="2" charset="0"/>
                <a:cs typeface="SF Pro" pitchFamily="2" charset="0"/>
              </a:rPr>
              <a:t>Prachi</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Choughule</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15/06/2022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1800" dirty="0" smtClean="0">
                <a:solidFill>
                  <a:schemeClr val="accent3">
                    <a:lumMod val="25000"/>
                  </a:schemeClr>
                </a:solidFill>
                <a:latin typeface="Abadi" panose="020B0604020104020204" pitchFamily="34" charset="0"/>
              </a:rPr>
              <a:t>Create training label with landing outcomes where </a:t>
            </a:r>
            <a:r>
              <a:rPr lang="en-US" sz="1800" dirty="0" err="1" smtClean="0">
                <a:solidFill>
                  <a:schemeClr val="accent3">
                    <a:lumMod val="25000"/>
                  </a:schemeClr>
                </a:solidFill>
                <a:latin typeface="Abadi" panose="020B0604020104020204" pitchFamily="34" charset="0"/>
              </a:rPr>
              <a:t>succuessful</a:t>
            </a:r>
            <a:r>
              <a:rPr lang="en-US" sz="1800" dirty="0" smtClean="0">
                <a:solidFill>
                  <a:schemeClr val="accent3">
                    <a:lumMod val="25000"/>
                  </a:schemeClr>
                </a:solidFill>
                <a:latin typeface="Abadi" panose="020B0604020104020204" pitchFamily="34" charset="0"/>
              </a:rPr>
              <a:t> = 1 and failure = 0.</a:t>
            </a:r>
          </a:p>
          <a:p>
            <a:pPr marL="0" indent="0">
              <a:buNone/>
            </a:pPr>
            <a:r>
              <a:rPr lang="en-US" sz="1800" dirty="0" smtClean="0">
                <a:solidFill>
                  <a:schemeClr val="accent3">
                    <a:lumMod val="25000"/>
                  </a:schemeClr>
                </a:solidFill>
                <a:latin typeface="Abadi" panose="020B0604020104020204" pitchFamily="34" charset="0"/>
              </a:rPr>
              <a:t>Outcome has two components ‘Mission Outcome’ and ‘Landing Location’</a:t>
            </a:r>
          </a:p>
          <a:p>
            <a:pPr marL="0" indent="0">
              <a:buNone/>
            </a:pPr>
            <a:r>
              <a:rPr lang="en-US" sz="1800" dirty="0" smtClean="0">
                <a:solidFill>
                  <a:schemeClr val="accent3">
                    <a:lumMod val="25000"/>
                  </a:schemeClr>
                </a:solidFill>
                <a:latin typeface="Abadi" panose="020B0604020104020204" pitchFamily="34" charset="0"/>
              </a:rPr>
              <a:t>New training label column </a:t>
            </a:r>
            <a:r>
              <a:rPr lang="en-US" sz="1800" b="1" dirty="0" smtClean="0">
                <a:solidFill>
                  <a:schemeClr val="accent3">
                    <a:lumMod val="25000"/>
                  </a:schemeClr>
                </a:solidFill>
                <a:latin typeface="Abadi" panose="020B0604020104020204" pitchFamily="34" charset="0"/>
              </a:rPr>
              <a:t>class </a:t>
            </a:r>
            <a:r>
              <a:rPr lang="en-US" sz="1800" dirty="0" smtClean="0">
                <a:solidFill>
                  <a:schemeClr val="accent3">
                    <a:lumMod val="25000"/>
                  </a:schemeClr>
                </a:solidFill>
                <a:latin typeface="Abadi" panose="020B0604020104020204" pitchFamily="34" charset="0"/>
              </a:rPr>
              <a:t>with value of 1 if Mission Outcome is True and 0 otherwise.</a:t>
            </a:r>
          </a:p>
          <a:p>
            <a:pPr marL="0" indent="0">
              <a:buNone/>
            </a:pPr>
            <a:r>
              <a:rPr lang="en-US" sz="2200" u="sng" dirty="0">
                <a:solidFill>
                  <a:schemeClr val="accent3">
                    <a:lumMod val="25000"/>
                  </a:schemeClr>
                </a:solidFill>
                <a:latin typeface="Abadi" panose="020B0604020104020204" pitchFamily="34" charset="0"/>
              </a:rPr>
              <a:t>Value Mapping:</a:t>
            </a:r>
          </a:p>
          <a:p>
            <a:pPr marL="0" indent="0">
              <a:buNone/>
            </a:pPr>
            <a:r>
              <a:rPr lang="en-US" sz="1400" dirty="0">
                <a:solidFill>
                  <a:schemeClr val="accent3">
                    <a:lumMod val="25000"/>
                  </a:schemeClr>
                </a:solidFill>
                <a:latin typeface="Abadi" panose="020B0604020104020204" pitchFamily="34" charset="0"/>
              </a:rPr>
              <a:t>True ASDS, True RTLS, &amp; True Ocean – set to -&gt; 1</a:t>
            </a:r>
          </a:p>
          <a:p>
            <a:pPr marL="0" indent="0">
              <a:buNone/>
            </a:pPr>
            <a:r>
              <a:rPr lang="en-US" sz="1400" dirty="0">
                <a:solidFill>
                  <a:schemeClr val="accent3">
                    <a:lumMod val="25000"/>
                  </a:schemeClr>
                </a:solidFill>
                <a:latin typeface="Abadi" panose="020B0604020104020204" pitchFamily="34" charset="0"/>
              </a:rPr>
              <a:t>None </a:t>
            </a:r>
            <a:r>
              <a:rPr lang="en-US" sz="1400" dirty="0" err="1">
                <a:solidFill>
                  <a:schemeClr val="accent3">
                    <a:lumMod val="25000"/>
                  </a:schemeClr>
                </a:solidFill>
                <a:latin typeface="Abadi" panose="020B0604020104020204" pitchFamily="34" charset="0"/>
              </a:rPr>
              <a:t>None</a:t>
            </a:r>
            <a:r>
              <a:rPr lang="en-US" sz="1400" dirty="0">
                <a:solidFill>
                  <a:schemeClr val="accent3">
                    <a:lumMod val="25000"/>
                  </a:schemeClr>
                </a:solidFill>
                <a:latin typeface="Abadi" panose="020B0604020104020204" pitchFamily="34" charset="0"/>
              </a:rPr>
              <a:t>, False ASDS, None ASDS, False Ocean, False RTLS – set to -&gt; 0</a:t>
            </a:r>
          </a:p>
          <a:p>
            <a:pPr marL="0" indent="0">
              <a:buNone/>
            </a:pPr>
            <a:endParaRPr lang="en-US" sz="2200" b="1" dirty="0" smtClean="0">
              <a:solidFill>
                <a:schemeClr val="accent3">
                  <a:lumMod val="25000"/>
                </a:schemeClr>
              </a:solidFill>
              <a:latin typeface="Abadi" panose="020B0604020104020204" pitchFamily="34" charset="0"/>
            </a:endParaRPr>
          </a:p>
          <a:p>
            <a:pPr marL="0" indent="0">
              <a:buNone/>
            </a:pPr>
            <a:r>
              <a:rPr lang="en-US" sz="1400" dirty="0">
                <a:hlinkClick r:id="rId4"/>
              </a:rPr>
              <a:t>https://github.com/prachisc/AppliedDSCapstone/blob/main/labs-jupyter-spacex-Data%20wrangling.ipynb</a:t>
            </a:r>
            <a:endParaRPr lang="en-US" sz="1400"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a:t>
            </a:r>
            <a:r>
              <a:rPr lang="en-US" sz="1600" dirty="0" smtClean="0">
                <a:solidFill>
                  <a:schemeClr val="accent3">
                    <a:lumMod val="25000"/>
                  </a:schemeClr>
                </a:solidFill>
                <a:latin typeface="Abadi"/>
              </a:rPr>
              <a:t>yearly.</a:t>
            </a:r>
          </a:p>
          <a:p>
            <a:pPr marL="0" indent="0">
              <a:lnSpc>
                <a:spcPct val="100000"/>
              </a:lnSpc>
              <a:spcBef>
                <a:spcPts val="1400"/>
              </a:spcBef>
              <a:buNone/>
            </a:pPr>
            <a:r>
              <a:rPr lang="en-US" sz="1600" dirty="0" smtClean="0">
                <a:solidFill>
                  <a:schemeClr val="accent3">
                    <a:lumMod val="25000"/>
                  </a:schemeClr>
                </a:solidFill>
                <a:latin typeface="Abadi"/>
              </a:rPr>
              <a:t>This exploration was to find the correlated features that can then be used to create our machine learning model.  </a:t>
            </a:r>
          </a:p>
          <a:p>
            <a:pPr marL="0" indent="0">
              <a:lnSpc>
                <a:spcPct val="100000"/>
              </a:lnSpc>
              <a:spcBef>
                <a:spcPts val="1400"/>
              </a:spcBef>
              <a:buNone/>
            </a:pPr>
            <a:endParaRPr lang="en-US" sz="16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https://github.com/prachisc/AppliedDSCapstone/blob/main/EDA%20With%20Data%20Visualization.ipynb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Folium maps mark launch sites, successful and unsuccessful landings and proximity to key locations. E.g. Railways, Highways, Cost and city.</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This allows us to understand why launch sites may be located where they are.  Also visualize successful landings relative to location.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dirty="0">
                <a:hlinkClick r:id="rId4"/>
              </a:rPr>
              <a:t>https://github.com/prachisc/AppliedDSCapstone/blob/main/lab_jupyter_launch_site_location.ipynb</a:t>
            </a:r>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interactive dashboard created with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 were pie charts </a:t>
            </a:r>
            <a:r>
              <a:rPr lang="en-US" sz="2200" dirty="0" err="1" smtClean="0">
                <a:solidFill>
                  <a:schemeClr val="accent3">
                    <a:lumMod val="25000"/>
                  </a:schemeClr>
                </a:solidFill>
                <a:latin typeface="Abadi" panose="020B0604020104020204" pitchFamily="34" charset="0"/>
              </a:rPr>
              <a:t>aand</a:t>
            </a:r>
            <a:r>
              <a:rPr lang="en-US" sz="2200" dirty="0" smtClean="0">
                <a:solidFill>
                  <a:schemeClr val="accent3">
                    <a:lumMod val="25000"/>
                  </a:schemeClr>
                </a:solidFill>
                <a:latin typeface="Abadi" panose="020B0604020104020204" pitchFamily="34" charset="0"/>
              </a:rPr>
              <a:t> scatter plot.</a:t>
            </a:r>
          </a:p>
          <a:p>
            <a:pPr>
              <a:lnSpc>
                <a:spcPct val="100000"/>
              </a:lnSpc>
              <a:spcBef>
                <a:spcPts val="1400"/>
              </a:spcBef>
            </a:pPr>
            <a:r>
              <a:rPr lang="en-US" sz="2200" dirty="0" smtClean="0">
                <a:solidFill>
                  <a:schemeClr val="accent3">
                    <a:lumMod val="25000"/>
                  </a:schemeClr>
                </a:solidFill>
                <a:latin typeface="Abadi" panose="020B0604020104020204" pitchFamily="34" charset="0"/>
              </a:rPr>
              <a:t>Pie char shows the total launches and their status from all or particular launch site.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Scatter plot helps us to see how launch success varies across launch sites, payload mass and booster version category.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sz="1600" dirty="0">
                <a:hlinkClick r:id="rId4"/>
              </a:rPr>
              <a:t>https://github.com/prachisc/AppliedDSCapstone/blob/main/ploty_app.py</a:t>
            </a: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Various classification models were used to perform predictive analysis.  The dataset was split into train and test set using </a:t>
            </a:r>
            <a:r>
              <a:rPr lang="en-US" sz="2200" dirty="0" err="1" smtClean="0">
                <a:solidFill>
                  <a:schemeClr val="accent3">
                    <a:lumMod val="25000"/>
                  </a:schemeClr>
                </a:solidFill>
                <a:latin typeface="Abadi" panose="020B0604020104020204" pitchFamily="34" charset="0"/>
              </a:rPr>
              <a:t>sklearn</a:t>
            </a:r>
            <a:r>
              <a:rPr lang="en-US" sz="2200" dirty="0" smtClean="0">
                <a:solidFill>
                  <a:schemeClr val="accent3">
                    <a:lumMod val="25000"/>
                  </a:schemeClr>
                </a:solidFill>
                <a:latin typeface="Abadi" panose="020B0604020104020204" pitchFamily="34" charset="0"/>
              </a:rPr>
              <a:t> library.  The source data was standardized and split into training and test data.  Same data was then used across various classification models and the accuracy was compared to find the best performing classification model for the source data.</a:t>
            </a:r>
          </a:p>
          <a:p>
            <a:pPr marL="0" indent="0">
              <a:buNone/>
            </a:pPr>
            <a:endParaRPr lang="en-US" dirty="0" smtClean="0"/>
          </a:p>
          <a:p>
            <a:pPr marL="0" indent="0">
              <a:buNone/>
            </a:pPr>
            <a:r>
              <a:rPr lang="en-US" sz="1400" dirty="0">
                <a:hlinkClick r:id="rId4"/>
              </a:rPr>
              <a:t>https://github.com/prachisc/AppliedDSCapstone/blob/main/SpaceX_Machine%20Learning%20Prediction_Part_5.ipynb</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pic>
        <p:nvPicPr>
          <p:cNvPr id="6" name="Picture 5"/>
          <p:cNvPicPr>
            <a:picLocks noChangeAspect="1"/>
          </p:cNvPicPr>
          <p:nvPr/>
        </p:nvPicPr>
        <p:blipFill>
          <a:blip r:embed="rId4"/>
          <a:stretch>
            <a:fillRect/>
          </a:stretch>
        </p:blipFill>
        <p:spPr>
          <a:xfrm>
            <a:off x="770011" y="3809517"/>
            <a:ext cx="10410825" cy="208597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633330"/>
            <a:ext cx="10315863" cy="1427922"/>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scatter plot shows increase in success rate over time.  After flight 20 success rate increases significantly.</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CCAFS is the main launch site as there is increased volume from that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262424" cy="945113"/>
          </a:xfrm>
          <a:prstGeom prst="rect">
            <a:avLst/>
          </a:prstGeom>
        </p:spPr>
        <p:txBody>
          <a:bodyPr>
            <a:normAutofit fontScale="92500"/>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Similar to previous observations launch success rate increased over a time (after flight 20) across different </a:t>
            </a:r>
            <a:r>
              <a:rPr lang="en-US" sz="2200" dirty="0" err="1" smtClean="0">
                <a:solidFill>
                  <a:schemeClr val="accent3">
                    <a:lumMod val="25000"/>
                  </a:schemeClr>
                </a:solidFill>
                <a:latin typeface="Abadi" panose="020B0604020104020204" pitchFamily="34" charset="0"/>
              </a:rPr>
              <a:t>paloads</a:t>
            </a:r>
            <a:r>
              <a:rPr lang="en-US" sz="2200" dirty="0" smtClean="0">
                <a:solidFill>
                  <a:schemeClr val="accent3">
                    <a:lumMod val="25000"/>
                  </a:schemeClr>
                </a:solidFill>
                <a:latin typeface="Abadi" panose="020B0604020104020204" pitchFamily="34" charset="0"/>
              </a:rPr>
              <a:t>.  Higher payload the success rate was much higher.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4"/>
          <a:stretch>
            <a:fillRect/>
          </a:stretch>
        </p:blipFill>
        <p:spPr>
          <a:xfrm>
            <a:off x="770011" y="3767965"/>
            <a:ext cx="10391775" cy="21050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87008" y="1548861"/>
            <a:ext cx="5618921" cy="1164669"/>
          </a:xfrm>
          <a:prstGeom prst="rect">
            <a:avLst/>
          </a:prstGeom>
        </p:spPr>
        <p:txBody>
          <a:bodyPr>
            <a:normAutofit fontScale="77500" lnSpcReduction="20000"/>
          </a:bodyPr>
          <a:lstStyle/>
          <a:p>
            <a:pPr>
              <a:lnSpc>
                <a:spcPct val="100000"/>
              </a:lnSpc>
              <a:spcBef>
                <a:spcPts val="1400"/>
              </a:spcBef>
            </a:pPr>
            <a:r>
              <a:rPr lang="en-GB" sz="2200" dirty="0" smtClean="0">
                <a:solidFill>
                  <a:schemeClr val="accent3">
                    <a:lumMod val="25000"/>
                  </a:schemeClr>
                </a:solidFill>
                <a:latin typeface="Abadi" panose="020B0604020104020204" pitchFamily="34" charset="0"/>
              </a:rPr>
              <a:t>ES-L1, GEO, HEO and SSO have 100% success rate</a:t>
            </a:r>
          </a:p>
          <a:p>
            <a:pPr>
              <a:lnSpc>
                <a:spcPct val="100000"/>
              </a:lnSpc>
              <a:spcBef>
                <a:spcPts val="1400"/>
              </a:spcBef>
            </a:pPr>
            <a:r>
              <a:rPr lang="en-GB" sz="2200" dirty="0" smtClean="0">
                <a:solidFill>
                  <a:schemeClr val="accent3">
                    <a:lumMod val="25000"/>
                  </a:schemeClr>
                </a:solidFill>
                <a:latin typeface="Abadi" panose="020B0604020104020204" pitchFamily="34" charset="0"/>
              </a:rPr>
              <a:t>VELO around 80%</a:t>
            </a:r>
          </a:p>
          <a:p>
            <a:pPr>
              <a:lnSpc>
                <a:spcPct val="100000"/>
              </a:lnSpc>
              <a:spcBef>
                <a:spcPts val="1400"/>
              </a:spcBef>
            </a:pPr>
            <a:r>
              <a:rPr lang="en-GB" sz="2200" dirty="0" smtClean="0">
                <a:solidFill>
                  <a:schemeClr val="accent3">
                    <a:lumMod val="25000"/>
                  </a:schemeClr>
                </a:solidFill>
                <a:latin typeface="Abadi" panose="020B0604020104020204" pitchFamily="34" charset="0"/>
              </a:rPr>
              <a:t>No details found for SO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699259" y="1327643"/>
            <a:ext cx="4048125" cy="27717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8631" y="1326559"/>
            <a:ext cx="10606980" cy="1336053"/>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Success rate better after flight 20 for the same orbit types. LEO, ISS, PO, GTO.</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Can see more success in VELO orbit type when the launches in that orbit started.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743371" y="3973374"/>
            <a:ext cx="10477500"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1182757"/>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Most orbits had low mass payload under 6000</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VELO orbit had launches with only higher payloads and were mostly successful.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107259" y="3725724"/>
            <a:ext cx="11350713" cy="22684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3536947" cy="2011913"/>
          </a:xfrm>
          <a:prstGeom prst="rect">
            <a:avLst/>
          </a:prstGeom>
        </p:spPr>
        <p:txBody>
          <a:bodyPr>
            <a:normAutofit/>
          </a:bodyPr>
          <a:lstStyle/>
          <a:p>
            <a:pPr>
              <a:lnSpc>
                <a:spcPct val="100000"/>
              </a:lnSpc>
              <a:spcBef>
                <a:spcPts val="1400"/>
              </a:spcBef>
            </a:pPr>
            <a:r>
              <a:rPr lang="en-GB" sz="2200" dirty="0" smtClean="0">
                <a:solidFill>
                  <a:schemeClr val="accent3">
                    <a:lumMod val="25000"/>
                  </a:schemeClr>
                </a:solidFill>
                <a:latin typeface="Abadi" panose="020B0604020104020204" pitchFamily="34" charset="0"/>
              </a:rPr>
              <a:t>Success rates increases after 2013</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p:cNvPicPr>
            <a:picLocks noChangeAspect="1"/>
          </p:cNvPicPr>
          <p:nvPr/>
        </p:nvPicPr>
        <p:blipFill>
          <a:blip r:embed="rId4"/>
          <a:stretch>
            <a:fillRect/>
          </a:stretch>
        </p:blipFill>
        <p:spPr>
          <a:xfrm>
            <a:off x="5723200" y="1790078"/>
            <a:ext cx="5562411" cy="30469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81062" y="1446970"/>
            <a:ext cx="4446103" cy="2572372"/>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unique list of </a:t>
            </a:r>
            <a:r>
              <a:rPr lang="en-US" sz="2200" dirty="0" err="1" smtClean="0">
                <a:solidFill>
                  <a:schemeClr val="accent3">
                    <a:lumMod val="25000"/>
                  </a:schemeClr>
                </a:solidFill>
                <a:latin typeface="Abadi" panose="020B0604020104020204" pitchFamily="34" charset="0"/>
              </a:rPr>
              <a:t>launch_sites</a:t>
            </a:r>
            <a:r>
              <a:rPr lang="en-US" sz="2200" dirty="0" smtClean="0">
                <a:solidFill>
                  <a:schemeClr val="accent3">
                    <a:lumMod val="25000"/>
                  </a:schemeClr>
                </a:solidFill>
                <a:latin typeface="Abadi" panose="020B0604020104020204" pitchFamily="34" charset="0"/>
              </a:rPr>
              <a:t> are as found in the results.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5"/>
          <p:cNvSpPr/>
          <p:nvPr/>
        </p:nvSpPr>
        <p:spPr>
          <a:xfrm>
            <a:off x="698921" y="1446970"/>
            <a:ext cx="3220212" cy="276301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3252" y="4969472"/>
            <a:ext cx="8272272" cy="1577102"/>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Entries in database with launch site name beginning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5"/>
          <p:cNvSpPr/>
          <p:nvPr/>
        </p:nvSpPr>
        <p:spPr>
          <a:xfrm>
            <a:off x="873252" y="1526469"/>
            <a:ext cx="8272272" cy="333146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35759"/>
            <a:ext cx="8272272" cy="133312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query uses the SQL function SUM to add the </a:t>
            </a:r>
            <a:r>
              <a:rPr lang="en-US" sz="2200" dirty="0" err="1" smtClean="0">
                <a:solidFill>
                  <a:schemeClr val="accent3">
                    <a:lumMod val="25000"/>
                  </a:schemeClr>
                </a:solidFill>
                <a:latin typeface="Abadi" panose="020B0604020104020204" pitchFamily="34" charset="0"/>
              </a:rPr>
              <a:t>payload_mass</a:t>
            </a:r>
            <a:r>
              <a:rPr lang="en-US" sz="2200" dirty="0" smtClean="0">
                <a:solidFill>
                  <a:schemeClr val="accent3">
                    <a:lumMod val="25000"/>
                  </a:schemeClr>
                </a:solidFill>
                <a:latin typeface="Abadi" panose="020B0604020104020204" pitchFamily="34" charset="0"/>
              </a:rPr>
              <a:t> from the database for all rows where the customer was 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object 5"/>
          <p:cNvSpPr/>
          <p:nvPr/>
        </p:nvSpPr>
        <p:spPr>
          <a:xfrm>
            <a:off x="770011" y="1401748"/>
            <a:ext cx="5687568" cy="2554224"/>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4"/>
          <a:stretch>
            <a:fillRect/>
          </a:stretch>
        </p:blipFill>
        <p:spPr>
          <a:xfrm>
            <a:off x="694714" y="1429432"/>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94291"/>
            <a:ext cx="9248632" cy="1365103"/>
          </a:xfrm>
          <a:prstGeom prst="rect">
            <a:avLst/>
          </a:prstGeom>
        </p:spPr>
        <p:txBody>
          <a:bodyPr lIns="91440" tIns="45720" rIns="91440" bIns="45720" anchor="t">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Use the min </a:t>
            </a:r>
            <a:r>
              <a:rPr lang="en-US" sz="2200" dirty="0" err="1" smtClean="0">
                <a:solidFill>
                  <a:schemeClr val="accent3">
                    <a:lumMod val="25000"/>
                  </a:schemeClr>
                </a:solidFill>
                <a:latin typeface="Abadi" panose="020B0604020104020204" pitchFamily="34" charset="0"/>
              </a:rPr>
              <a:t>sql</a:t>
            </a:r>
            <a:r>
              <a:rPr lang="en-US" sz="2200" dirty="0" smtClean="0">
                <a:solidFill>
                  <a:schemeClr val="accent3">
                    <a:lumMod val="25000"/>
                  </a:schemeClr>
                </a:solidFill>
                <a:latin typeface="Abadi" panose="020B0604020104020204" pitchFamily="34" charset="0"/>
              </a:rPr>
              <a:t> function to get the first date for successful landing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4"/>
          <a:stretch>
            <a:fillRect/>
          </a:stretch>
        </p:blipFill>
        <p:spPr>
          <a:xfrm>
            <a:off x="770011" y="1634780"/>
            <a:ext cx="4695825" cy="19716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30956" y="1509297"/>
            <a:ext cx="5267740" cy="164327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Using AND condition to get the correct set of records.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4"/>
          <a:stretch>
            <a:fillRect/>
          </a:stretch>
        </p:blipFill>
        <p:spPr>
          <a:xfrm>
            <a:off x="856422" y="1489419"/>
            <a:ext cx="4648200" cy="36671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94174" y="1464686"/>
            <a:ext cx="3889514" cy="471227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Using like query and % to get the results.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4"/>
          <a:stretch>
            <a:fillRect/>
          </a:stretch>
        </p:blipFill>
        <p:spPr>
          <a:xfrm>
            <a:off x="720379" y="1464686"/>
            <a:ext cx="5172075" cy="49625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7374"/>
            <a:ext cx="10391584" cy="450819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spc="-20" dirty="0">
                <a:solidFill>
                  <a:srgbClr val="121619"/>
                </a:solidFill>
                <a:latin typeface="Carlito"/>
                <a:cs typeface="Carlito"/>
              </a:rPr>
              <a:t>Collected </a:t>
            </a:r>
            <a:r>
              <a:rPr lang="en-US" sz="2200" spc="-35" dirty="0">
                <a:solidFill>
                  <a:srgbClr val="121619"/>
                </a:solidFill>
                <a:latin typeface="Carlito"/>
                <a:cs typeface="Carlito"/>
              </a:rPr>
              <a:t>data </a:t>
            </a:r>
            <a:r>
              <a:rPr lang="en-US" sz="2200" spc="-20" dirty="0">
                <a:solidFill>
                  <a:srgbClr val="121619"/>
                </a:solidFill>
                <a:latin typeface="Carlito"/>
                <a:cs typeface="Carlito"/>
              </a:rPr>
              <a:t>from </a:t>
            </a:r>
            <a:r>
              <a:rPr lang="en-US" sz="2200" spc="-15" dirty="0">
                <a:solidFill>
                  <a:srgbClr val="121619"/>
                </a:solidFill>
                <a:latin typeface="Carlito"/>
                <a:cs typeface="Carlito"/>
              </a:rPr>
              <a:t>public </a:t>
            </a:r>
            <a:r>
              <a:rPr lang="en-US" sz="2200" spc="-15" dirty="0" err="1">
                <a:solidFill>
                  <a:srgbClr val="121619"/>
                </a:solidFill>
                <a:latin typeface="Carlito"/>
                <a:cs typeface="Carlito"/>
              </a:rPr>
              <a:t>SpaceX</a:t>
            </a:r>
            <a:r>
              <a:rPr lang="en-US" sz="2200" spc="-15" dirty="0">
                <a:solidFill>
                  <a:srgbClr val="121619"/>
                </a:solidFill>
                <a:latin typeface="Carlito"/>
                <a:cs typeface="Carlito"/>
              </a:rPr>
              <a:t> </a:t>
            </a:r>
            <a:r>
              <a:rPr lang="en-US" sz="2200" spc="-5" dirty="0">
                <a:solidFill>
                  <a:srgbClr val="121619"/>
                </a:solidFill>
                <a:latin typeface="Carlito"/>
                <a:cs typeface="Carlito"/>
              </a:rPr>
              <a:t>API and </a:t>
            </a:r>
            <a:r>
              <a:rPr lang="en-US" sz="2200" spc="-10" dirty="0" err="1">
                <a:solidFill>
                  <a:srgbClr val="121619"/>
                </a:solidFill>
                <a:latin typeface="Carlito"/>
                <a:cs typeface="Carlito"/>
              </a:rPr>
              <a:t>SpaceX</a:t>
            </a:r>
            <a:r>
              <a:rPr lang="en-US" sz="2200" spc="-10" dirty="0">
                <a:solidFill>
                  <a:srgbClr val="121619"/>
                </a:solidFill>
                <a:latin typeface="Carlito"/>
                <a:cs typeface="Carlito"/>
              </a:rPr>
              <a:t> </a:t>
            </a:r>
            <a:r>
              <a:rPr lang="en-US" sz="2200" spc="-5" dirty="0">
                <a:solidFill>
                  <a:srgbClr val="121619"/>
                </a:solidFill>
                <a:latin typeface="Carlito"/>
                <a:cs typeface="Carlito"/>
              </a:rPr>
              <a:t>Wikipedia </a:t>
            </a:r>
            <a:r>
              <a:rPr lang="en-US" sz="2200" spc="-20" dirty="0">
                <a:solidFill>
                  <a:srgbClr val="121619"/>
                </a:solidFill>
                <a:latin typeface="Carlito"/>
                <a:cs typeface="Carlito"/>
              </a:rPr>
              <a:t>page. </a:t>
            </a:r>
            <a:r>
              <a:rPr lang="en-US" sz="2200" spc="-25" dirty="0">
                <a:solidFill>
                  <a:srgbClr val="121619"/>
                </a:solidFill>
                <a:latin typeface="Carlito"/>
                <a:cs typeface="Carlito"/>
              </a:rPr>
              <a:t>Created </a:t>
            </a:r>
            <a:r>
              <a:rPr lang="en-US" sz="2200" spc="-5" dirty="0">
                <a:solidFill>
                  <a:srgbClr val="121619"/>
                </a:solidFill>
                <a:latin typeface="Carlito"/>
                <a:cs typeface="Carlito"/>
              </a:rPr>
              <a:t>labels  </a:t>
            </a:r>
            <a:r>
              <a:rPr lang="en-US" sz="2200" spc="-20" dirty="0">
                <a:solidFill>
                  <a:srgbClr val="121619"/>
                </a:solidFill>
                <a:latin typeface="Carlito"/>
                <a:cs typeface="Carlito"/>
              </a:rPr>
              <a:t>column </a:t>
            </a:r>
            <a:r>
              <a:rPr lang="en-US" sz="2200" spc="-35" dirty="0">
                <a:solidFill>
                  <a:srgbClr val="121619"/>
                </a:solidFill>
                <a:latin typeface="Carlito"/>
                <a:cs typeface="Carlito"/>
              </a:rPr>
              <a:t>‘class’ </a:t>
            </a:r>
            <a:r>
              <a:rPr lang="en-US" sz="2200" spc="-5" dirty="0">
                <a:solidFill>
                  <a:srgbClr val="121619"/>
                </a:solidFill>
                <a:latin typeface="Carlito"/>
                <a:cs typeface="Carlito"/>
              </a:rPr>
              <a:t>which classifies </a:t>
            </a:r>
            <a:r>
              <a:rPr lang="en-US" sz="2200" spc="-20" dirty="0">
                <a:solidFill>
                  <a:srgbClr val="121619"/>
                </a:solidFill>
                <a:latin typeface="Carlito"/>
                <a:cs typeface="Carlito"/>
              </a:rPr>
              <a:t>successful </a:t>
            </a:r>
            <a:r>
              <a:rPr lang="en-US" sz="2200" spc="-5" dirty="0">
                <a:solidFill>
                  <a:srgbClr val="121619"/>
                </a:solidFill>
                <a:latin typeface="Carlito"/>
                <a:cs typeface="Carlito"/>
              </a:rPr>
              <a:t>landings. </a:t>
            </a:r>
            <a:r>
              <a:rPr lang="en-US" sz="2200" spc="-20" dirty="0">
                <a:solidFill>
                  <a:srgbClr val="121619"/>
                </a:solidFill>
                <a:latin typeface="Carlito"/>
                <a:cs typeface="Carlito"/>
              </a:rPr>
              <a:t>Explored </a:t>
            </a:r>
            <a:r>
              <a:rPr lang="en-US" sz="2200" spc="-35" dirty="0">
                <a:solidFill>
                  <a:srgbClr val="121619"/>
                </a:solidFill>
                <a:latin typeface="Carlito"/>
                <a:cs typeface="Carlito"/>
              </a:rPr>
              <a:t>data </a:t>
            </a:r>
            <a:r>
              <a:rPr lang="en-US" sz="2200" spc="-10" dirty="0">
                <a:solidFill>
                  <a:srgbClr val="121619"/>
                </a:solidFill>
                <a:latin typeface="Carlito"/>
                <a:cs typeface="Carlito"/>
              </a:rPr>
              <a:t>using </a:t>
            </a:r>
            <a:r>
              <a:rPr lang="en-US" sz="2200" dirty="0">
                <a:solidFill>
                  <a:srgbClr val="121619"/>
                </a:solidFill>
                <a:latin typeface="Carlito"/>
                <a:cs typeface="Carlito"/>
              </a:rPr>
              <a:t>SQL,  </a:t>
            </a:r>
            <a:r>
              <a:rPr lang="en-US" sz="2200" spc="-20" dirty="0">
                <a:solidFill>
                  <a:srgbClr val="121619"/>
                </a:solidFill>
                <a:latin typeface="Carlito"/>
                <a:cs typeface="Carlito"/>
              </a:rPr>
              <a:t>visualization, </a:t>
            </a:r>
            <a:r>
              <a:rPr lang="en-US" sz="2200" spc="-25" dirty="0">
                <a:solidFill>
                  <a:srgbClr val="121619"/>
                </a:solidFill>
                <a:latin typeface="Carlito"/>
                <a:cs typeface="Carlito"/>
              </a:rPr>
              <a:t>folium </a:t>
            </a:r>
            <a:r>
              <a:rPr lang="en-US" sz="2200" spc="-15" dirty="0">
                <a:solidFill>
                  <a:srgbClr val="121619"/>
                </a:solidFill>
                <a:latin typeface="Carlito"/>
                <a:cs typeface="Carlito"/>
              </a:rPr>
              <a:t>maps, </a:t>
            </a:r>
            <a:r>
              <a:rPr lang="en-US" sz="2200" spc="-5" dirty="0">
                <a:solidFill>
                  <a:srgbClr val="121619"/>
                </a:solidFill>
                <a:latin typeface="Carlito"/>
                <a:cs typeface="Carlito"/>
              </a:rPr>
              <a:t>and </a:t>
            </a:r>
            <a:r>
              <a:rPr lang="en-US" sz="2200" spc="-15" dirty="0">
                <a:solidFill>
                  <a:srgbClr val="121619"/>
                </a:solidFill>
                <a:latin typeface="Carlito"/>
                <a:cs typeface="Carlito"/>
              </a:rPr>
              <a:t>dashboards. </a:t>
            </a:r>
            <a:r>
              <a:rPr lang="en-US" sz="2200" spc="-25" dirty="0">
                <a:solidFill>
                  <a:srgbClr val="121619"/>
                </a:solidFill>
                <a:latin typeface="Carlito"/>
                <a:cs typeface="Carlito"/>
              </a:rPr>
              <a:t>Gathered </a:t>
            </a:r>
            <a:r>
              <a:rPr lang="en-US" sz="2200" spc="-30" dirty="0">
                <a:solidFill>
                  <a:srgbClr val="121619"/>
                </a:solidFill>
                <a:latin typeface="Carlito"/>
                <a:cs typeface="Carlito"/>
              </a:rPr>
              <a:t>relevant </a:t>
            </a:r>
            <a:r>
              <a:rPr lang="en-US" sz="2200" spc="-20" dirty="0">
                <a:solidFill>
                  <a:srgbClr val="121619"/>
                </a:solidFill>
                <a:latin typeface="Carlito"/>
                <a:cs typeface="Carlito"/>
              </a:rPr>
              <a:t>columns </a:t>
            </a:r>
            <a:r>
              <a:rPr lang="en-US" sz="2200" spc="-30" dirty="0">
                <a:solidFill>
                  <a:srgbClr val="121619"/>
                </a:solidFill>
                <a:latin typeface="Carlito"/>
                <a:cs typeface="Carlito"/>
              </a:rPr>
              <a:t>to </a:t>
            </a:r>
            <a:r>
              <a:rPr lang="en-US" sz="2200" spc="-5" dirty="0">
                <a:solidFill>
                  <a:srgbClr val="121619"/>
                </a:solidFill>
                <a:latin typeface="Carlito"/>
                <a:cs typeface="Carlito"/>
              </a:rPr>
              <a:t>be </a:t>
            </a:r>
            <a:r>
              <a:rPr lang="en-US" sz="2200" spc="-10" dirty="0">
                <a:solidFill>
                  <a:srgbClr val="121619"/>
                </a:solidFill>
                <a:latin typeface="Carlito"/>
                <a:cs typeface="Carlito"/>
              </a:rPr>
              <a:t>used </a:t>
            </a:r>
            <a:r>
              <a:rPr lang="en-US" sz="2200" spc="-5" dirty="0">
                <a:solidFill>
                  <a:srgbClr val="121619"/>
                </a:solidFill>
                <a:latin typeface="Carlito"/>
                <a:cs typeface="Carlito"/>
              </a:rPr>
              <a:t>as  </a:t>
            </a:r>
            <a:r>
              <a:rPr lang="en-US" sz="2200" spc="-30" dirty="0">
                <a:solidFill>
                  <a:srgbClr val="121619"/>
                </a:solidFill>
                <a:latin typeface="Carlito"/>
                <a:cs typeface="Carlito"/>
              </a:rPr>
              <a:t>features. </a:t>
            </a:r>
            <a:r>
              <a:rPr lang="en-US" sz="2200" spc="-20" dirty="0">
                <a:solidFill>
                  <a:srgbClr val="121619"/>
                </a:solidFill>
                <a:latin typeface="Carlito"/>
                <a:cs typeface="Carlito"/>
              </a:rPr>
              <a:t>Changed </a:t>
            </a:r>
            <a:r>
              <a:rPr lang="en-US" sz="2200" spc="-5" dirty="0">
                <a:solidFill>
                  <a:srgbClr val="121619"/>
                </a:solidFill>
                <a:latin typeface="Carlito"/>
                <a:cs typeface="Carlito"/>
              </a:rPr>
              <a:t>all </a:t>
            </a:r>
            <a:r>
              <a:rPr lang="en-US" sz="2200" spc="-25" dirty="0">
                <a:solidFill>
                  <a:srgbClr val="121619"/>
                </a:solidFill>
                <a:latin typeface="Carlito"/>
                <a:cs typeface="Carlito"/>
              </a:rPr>
              <a:t>categorical </a:t>
            </a:r>
            <a:r>
              <a:rPr lang="en-US" sz="2200" spc="-20" dirty="0">
                <a:solidFill>
                  <a:srgbClr val="121619"/>
                </a:solidFill>
                <a:latin typeface="Carlito"/>
                <a:cs typeface="Carlito"/>
              </a:rPr>
              <a:t>variables </a:t>
            </a:r>
            <a:r>
              <a:rPr lang="en-US" sz="2200" spc="-30" dirty="0">
                <a:solidFill>
                  <a:srgbClr val="121619"/>
                </a:solidFill>
                <a:latin typeface="Carlito"/>
                <a:cs typeface="Carlito"/>
              </a:rPr>
              <a:t>to </a:t>
            </a:r>
            <a:r>
              <a:rPr lang="en-US" sz="2200" spc="-5" dirty="0">
                <a:solidFill>
                  <a:srgbClr val="121619"/>
                </a:solidFill>
                <a:latin typeface="Carlito"/>
                <a:cs typeface="Carlito"/>
              </a:rPr>
              <a:t>binary </a:t>
            </a:r>
            <a:r>
              <a:rPr lang="en-US" sz="2200" spc="-15" dirty="0">
                <a:solidFill>
                  <a:srgbClr val="121619"/>
                </a:solidFill>
                <a:latin typeface="Carlito"/>
                <a:cs typeface="Carlito"/>
              </a:rPr>
              <a:t>using </a:t>
            </a:r>
            <a:r>
              <a:rPr lang="en-US" sz="2200" spc="-5" dirty="0">
                <a:solidFill>
                  <a:srgbClr val="121619"/>
                </a:solidFill>
                <a:latin typeface="Carlito"/>
                <a:cs typeface="Carlito"/>
              </a:rPr>
              <a:t>one hot </a:t>
            </a:r>
            <a:r>
              <a:rPr lang="en-US" sz="2200" spc="-20" dirty="0">
                <a:solidFill>
                  <a:srgbClr val="121619"/>
                </a:solidFill>
                <a:latin typeface="Carlito"/>
                <a:cs typeface="Carlito"/>
              </a:rPr>
              <a:t>encoding.  </a:t>
            </a:r>
            <a:r>
              <a:rPr lang="en-US" sz="2200" spc="-25" dirty="0">
                <a:solidFill>
                  <a:srgbClr val="121619"/>
                </a:solidFill>
                <a:latin typeface="Carlito"/>
                <a:cs typeface="Carlito"/>
              </a:rPr>
              <a:t>Standardized </a:t>
            </a:r>
            <a:r>
              <a:rPr lang="en-US" sz="2200" spc="-35" dirty="0">
                <a:solidFill>
                  <a:srgbClr val="121619"/>
                </a:solidFill>
                <a:latin typeface="Carlito"/>
                <a:cs typeface="Carlito"/>
              </a:rPr>
              <a:t>data </a:t>
            </a:r>
            <a:r>
              <a:rPr lang="en-US" sz="2200" spc="-5" dirty="0">
                <a:solidFill>
                  <a:srgbClr val="121619"/>
                </a:solidFill>
                <a:latin typeface="Carlito"/>
                <a:cs typeface="Carlito"/>
              </a:rPr>
              <a:t>and </a:t>
            </a:r>
            <a:r>
              <a:rPr lang="en-US" sz="2200" spc="-15" dirty="0">
                <a:solidFill>
                  <a:srgbClr val="121619"/>
                </a:solidFill>
                <a:latin typeface="Carlito"/>
                <a:cs typeface="Carlito"/>
              </a:rPr>
              <a:t>used </a:t>
            </a:r>
            <a:r>
              <a:rPr lang="en-US" sz="2200" spc="-20" dirty="0" err="1">
                <a:solidFill>
                  <a:srgbClr val="121619"/>
                </a:solidFill>
                <a:latin typeface="Carlito"/>
                <a:cs typeface="Carlito"/>
              </a:rPr>
              <a:t>GridSearchCV</a:t>
            </a:r>
            <a:r>
              <a:rPr lang="en-US" sz="2200" spc="-20" dirty="0">
                <a:solidFill>
                  <a:srgbClr val="121619"/>
                </a:solidFill>
                <a:latin typeface="Carlito"/>
                <a:cs typeface="Carlito"/>
              </a:rPr>
              <a:t> </a:t>
            </a:r>
            <a:r>
              <a:rPr lang="en-US" sz="2200" spc="-30" dirty="0">
                <a:solidFill>
                  <a:srgbClr val="121619"/>
                </a:solidFill>
                <a:latin typeface="Carlito"/>
                <a:cs typeface="Carlito"/>
              </a:rPr>
              <a:t>to </a:t>
            </a:r>
            <a:r>
              <a:rPr lang="en-US" sz="2200" spc="-15" dirty="0">
                <a:solidFill>
                  <a:srgbClr val="121619"/>
                </a:solidFill>
                <a:latin typeface="Carlito"/>
                <a:cs typeface="Carlito"/>
              </a:rPr>
              <a:t>find </a:t>
            </a:r>
            <a:r>
              <a:rPr lang="en-US" sz="2200" spc="-20" dirty="0">
                <a:solidFill>
                  <a:srgbClr val="121619"/>
                </a:solidFill>
                <a:latin typeface="Carlito"/>
                <a:cs typeface="Carlito"/>
              </a:rPr>
              <a:t>best </a:t>
            </a:r>
            <a:r>
              <a:rPr lang="en-US" sz="2200" spc="-40" dirty="0">
                <a:solidFill>
                  <a:srgbClr val="121619"/>
                </a:solidFill>
                <a:latin typeface="Carlito"/>
                <a:cs typeface="Carlito"/>
              </a:rPr>
              <a:t>parameters </a:t>
            </a:r>
            <a:r>
              <a:rPr lang="en-US" sz="2200" spc="-35" dirty="0">
                <a:solidFill>
                  <a:srgbClr val="121619"/>
                </a:solidFill>
                <a:latin typeface="Carlito"/>
                <a:cs typeface="Carlito"/>
              </a:rPr>
              <a:t>for </a:t>
            </a:r>
            <a:r>
              <a:rPr lang="en-US" sz="2200" spc="-5" dirty="0">
                <a:solidFill>
                  <a:srgbClr val="121619"/>
                </a:solidFill>
                <a:latin typeface="Carlito"/>
                <a:cs typeface="Carlito"/>
              </a:rPr>
              <a:t>machine learning  models. </a:t>
            </a:r>
            <a:r>
              <a:rPr lang="en-US" sz="2200" spc="-20" dirty="0">
                <a:solidFill>
                  <a:srgbClr val="121619"/>
                </a:solidFill>
                <a:latin typeface="Carlito"/>
                <a:cs typeface="Carlito"/>
              </a:rPr>
              <a:t>Visualize </a:t>
            </a:r>
            <a:r>
              <a:rPr lang="en-US" sz="2200" spc="-25" dirty="0">
                <a:solidFill>
                  <a:srgbClr val="121619"/>
                </a:solidFill>
                <a:latin typeface="Carlito"/>
                <a:cs typeface="Carlito"/>
              </a:rPr>
              <a:t>accuracy score </a:t>
            </a:r>
            <a:r>
              <a:rPr lang="en-US" sz="2200" dirty="0">
                <a:solidFill>
                  <a:srgbClr val="121619"/>
                </a:solidFill>
                <a:latin typeface="Carlito"/>
                <a:cs typeface="Carlito"/>
              </a:rPr>
              <a:t>of </a:t>
            </a:r>
            <a:r>
              <a:rPr lang="en-US" sz="2200" spc="-5" dirty="0">
                <a:solidFill>
                  <a:srgbClr val="121619"/>
                </a:solidFill>
                <a:latin typeface="Carlito"/>
                <a:cs typeface="Carlito"/>
              </a:rPr>
              <a:t>all</a:t>
            </a:r>
            <a:r>
              <a:rPr lang="en-US" sz="2200" spc="-40" dirty="0">
                <a:solidFill>
                  <a:srgbClr val="121619"/>
                </a:solidFill>
                <a:latin typeface="Carlito"/>
                <a:cs typeface="Carlito"/>
              </a:rPr>
              <a:t> </a:t>
            </a:r>
            <a:r>
              <a:rPr lang="en-US" sz="2200" spc="-5" dirty="0" smtClean="0">
                <a:solidFill>
                  <a:srgbClr val="121619"/>
                </a:solidFill>
                <a:latin typeface="Carlito"/>
                <a:cs typeface="Carlito"/>
              </a:rPr>
              <a:t>models.</a:t>
            </a:r>
          </a:p>
          <a:p>
            <a:pPr>
              <a:lnSpc>
                <a:spcPct val="100000"/>
              </a:lnSpc>
              <a:spcBef>
                <a:spcPts val="1400"/>
              </a:spcBef>
            </a:pPr>
            <a:r>
              <a:rPr lang="en-US" sz="2200" dirty="0">
                <a:solidFill>
                  <a:srgbClr val="121619"/>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4"/>
          <a:stretch>
            <a:fillRect/>
          </a:stretch>
        </p:blipFill>
        <p:spPr>
          <a:xfrm>
            <a:off x="2871581" y="1411563"/>
            <a:ext cx="6210300" cy="52673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4"/>
          <a:stretch>
            <a:fillRect/>
          </a:stretch>
        </p:blipFill>
        <p:spPr>
          <a:xfrm>
            <a:off x="770011" y="1478032"/>
            <a:ext cx="7267575" cy="27622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4"/>
          <a:stretch>
            <a:fillRect/>
          </a:stretch>
        </p:blipFill>
        <p:spPr>
          <a:xfrm>
            <a:off x="831574" y="1516960"/>
            <a:ext cx="6248400" cy="485775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a:t>
            </a:r>
            <a:endParaRPr lang="en-US" dirty="0">
              <a:solidFill>
                <a:srgbClr val="0B49CB"/>
              </a:solidFill>
              <a:latin typeface="Abadi"/>
            </a:endParaRPr>
          </a:p>
        </p:txBody>
      </p:sp>
      <p:pic>
        <p:nvPicPr>
          <p:cNvPr id="6" name="Content Placeholder 5">
            <a:extLst>
              <a:ext uri="{FF2B5EF4-FFF2-40B4-BE49-F238E27FC236}">
                <a16:creationId xmlns:a16="http://schemas.microsoft.com/office/drawing/2014/main" id="{470AB9A3-B553-4971-BB03-177421E4971B}"/>
              </a:ext>
            </a:extLst>
          </p:cNvPr>
          <p:cNvPicPr>
            <a:picLocks noChangeAspect="1"/>
          </p:cNvPicPr>
          <p:nvPr/>
        </p:nvPicPr>
        <p:blipFill>
          <a:blip r:embed="rId4"/>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with markers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545859BE-C488-4415-B455-A8E223C13405}"/>
              </a:ext>
            </a:extLst>
          </p:cNvPr>
          <p:cNvPicPr>
            <a:picLocks noChangeAspect="1"/>
          </p:cNvPicPr>
          <p:nvPr/>
        </p:nvPicPr>
        <p:blipFill>
          <a:blip r:embed="rId4"/>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distance from landmarks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E1784D2-4EB3-4F23-A05A-978BAA2AC218}"/>
              </a:ext>
            </a:extLst>
          </p:cNvPr>
          <p:cNvPicPr>
            <a:picLocks noChangeAspect="1"/>
          </p:cNvPicPr>
          <p:nvPr/>
        </p:nvPicPr>
        <p:blipFill>
          <a:blip r:embed="rId4"/>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showing success % by launch site</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770011" y="1568105"/>
            <a:ext cx="9844030" cy="44086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with highest launch success ratio</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1443037" y="1763782"/>
            <a:ext cx="7946045" cy="42129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20156" y="1572190"/>
            <a:ext cx="10638025" cy="4682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dirty="0" err="1">
                <a:solidFill>
                  <a:srgbClr val="121619"/>
                </a:solidFill>
                <a:latin typeface="Times New Roman" panose="02020603050405020304" pitchFamily="18" charset="0"/>
                <a:cs typeface="Times New Roman" panose="02020603050405020304" pitchFamily="18" charset="0"/>
              </a:rPr>
              <a:t>SpaceX</a:t>
            </a:r>
            <a:r>
              <a:rPr lang="en-US" sz="1600" dirty="0">
                <a:solidFill>
                  <a:srgbClr val="121619"/>
                </a:solidFill>
                <a:latin typeface="Times New Roman" panose="02020603050405020304" pitchFamily="18" charset="0"/>
                <a:cs typeface="Times New Roman" panose="02020603050405020304" pitchFamily="18" charset="0"/>
              </a:rPr>
              <a:t> advertises Falcon 9 rocket launches on its website, with a cost of 62 million dollars; other providers cost upward of 165 million dollars each, much of the savings is because </a:t>
            </a:r>
            <a:r>
              <a:rPr lang="en-US" sz="1600" dirty="0" err="1">
                <a:solidFill>
                  <a:srgbClr val="121619"/>
                </a:solidFill>
                <a:latin typeface="Times New Roman" panose="02020603050405020304" pitchFamily="18" charset="0"/>
                <a:cs typeface="Times New Roman" panose="02020603050405020304" pitchFamily="18" charset="0"/>
              </a:rPr>
              <a:t>SpaceX</a:t>
            </a:r>
            <a:r>
              <a:rPr lang="en-US" sz="1600" dirty="0">
                <a:solidFill>
                  <a:srgbClr val="121619"/>
                </a:solidFill>
                <a:latin typeface="Times New Roman" panose="02020603050405020304" pitchFamily="18" charset="0"/>
                <a:cs typeface="Times New Roman" panose="02020603050405020304" pitchFamily="18" charset="0"/>
              </a:rPr>
              <a:t> can reuse the first stage. Therefore if we can determine if the first stage will land, we can determine the cost of a launch. This information can be used if an alternate company wants to bid against </a:t>
            </a:r>
            <a:r>
              <a:rPr lang="en-US" sz="1600" dirty="0" err="1">
                <a:solidFill>
                  <a:srgbClr val="121619"/>
                </a:solidFill>
                <a:latin typeface="Times New Roman" panose="02020603050405020304" pitchFamily="18" charset="0"/>
                <a:cs typeface="Times New Roman" panose="02020603050405020304" pitchFamily="18" charset="0"/>
              </a:rPr>
              <a:t>SpaceX</a:t>
            </a:r>
            <a:r>
              <a:rPr lang="en-US" sz="1600" dirty="0">
                <a:solidFill>
                  <a:srgbClr val="121619"/>
                </a:solidFill>
                <a:latin typeface="Times New Roman" panose="02020603050405020304" pitchFamily="18" charset="0"/>
                <a:cs typeface="Times New Roman" panose="02020603050405020304" pitchFamily="18" charset="0"/>
              </a:rPr>
              <a:t> for a rocket </a:t>
            </a:r>
            <a:r>
              <a:rPr lang="en-US" sz="1600" dirty="0" smtClean="0">
                <a:solidFill>
                  <a:srgbClr val="121619"/>
                </a:solidFill>
                <a:latin typeface="Times New Roman" panose="02020603050405020304" pitchFamily="18" charset="0"/>
                <a:cs typeface="Times New Roman" panose="02020603050405020304" pitchFamily="18" charset="0"/>
              </a:rPr>
              <a:t>launch.</a:t>
            </a:r>
          </a:p>
          <a:p>
            <a:pPr marL="0" indent="0">
              <a:spcBef>
                <a:spcPts val="1400"/>
              </a:spcBef>
              <a:buNone/>
            </a:pPr>
            <a:r>
              <a:rPr lang="en-US" sz="1600" dirty="0">
                <a:solidFill>
                  <a:srgbClr val="121619"/>
                </a:solidFill>
                <a:latin typeface="Times New Roman" panose="02020603050405020304" pitchFamily="18" charset="0"/>
                <a:cs typeface="Times New Roman" panose="02020603050405020304" pitchFamily="18" charset="0"/>
              </a:rPr>
              <a:t>Space Y wants to compete with Space </a:t>
            </a:r>
            <a:r>
              <a:rPr lang="en-US" sz="1600" dirty="0" smtClean="0">
                <a:solidFill>
                  <a:srgbClr val="121619"/>
                </a:solidFill>
                <a:latin typeface="Times New Roman" panose="02020603050405020304" pitchFamily="18" charset="0"/>
                <a:cs typeface="Times New Roman" panose="02020603050405020304" pitchFamily="18" charset="0"/>
              </a:rPr>
              <a:t>X.  We will be using the information about Space X and create dashboards for the team.</a:t>
            </a:r>
          </a:p>
          <a:p>
            <a:pPr marL="0" indent="0">
              <a:spcBef>
                <a:spcPts val="1400"/>
              </a:spcBef>
              <a:buNone/>
            </a:pPr>
            <a:r>
              <a:rPr lang="en-US" sz="1600" dirty="0" smtClean="0">
                <a:solidFill>
                  <a:srgbClr val="121619"/>
                </a:solidFill>
                <a:latin typeface="Times New Roman" panose="02020603050405020304" pitchFamily="18" charset="0"/>
                <a:cs typeface="Times New Roman" panose="02020603050405020304" pitchFamily="18" charset="0"/>
              </a:rPr>
              <a:t>We will train a machine learning model and use public information to find if </a:t>
            </a:r>
            <a:r>
              <a:rPr lang="en-US" sz="1600" dirty="0" err="1" smtClean="0">
                <a:solidFill>
                  <a:srgbClr val="121619"/>
                </a:solidFill>
                <a:latin typeface="Times New Roman" panose="02020603050405020304" pitchFamily="18" charset="0"/>
                <a:cs typeface="Times New Roman" panose="02020603050405020304" pitchFamily="18" charset="0"/>
              </a:rPr>
              <a:t>SpaceX</a:t>
            </a:r>
            <a:r>
              <a:rPr lang="en-US" sz="1600" dirty="0" smtClean="0">
                <a:solidFill>
                  <a:srgbClr val="121619"/>
                </a:solidFill>
                <a:latin typeface="Times New Roman" panose="02020603050405020304" pitchFamily="18" charset="0"/>
                <a:cs typeface="Times New Roman" panose="02020603050405020304" pitchFamily="18" charset="0"/>
              </a:rPr>
              <a:t> will reuse the first stage.</a:t>
            </a:r>
            <a:endParaRPr lang="en-US" sz="1600" dirty="0">
              <a:solidFill>
                <a:srgbClr val="12161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Scatter plot Payload vs Launch Outcome</a:t>
            </a:r>
            <a:endParaRPr lang="en-US" dirty="0">
              <a:solidFill>
                <a:srgbClr val="0B49CB"/>
              </a:solidFill>
              <a:latin typeface="Abadi"/>
            </a:endParaRP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4"/>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p:cNvPicPr>
            <a:picLocks noChangeAspect="1"/>
          </p:cNvPicPr>
          <p:nvPr/>
        </p:nvPicPr>
        <p:blipFill>
          <a:blip r:embed="rId4"/>
          <a:stretch>
            <a:fillRect/>
          </a:stretch>
        </p:blipFill>
        <p:spPr>
          <a:xfrm>
            <a:off x="6594756" y="3512561"/>
            <a:ext cx="4352925" cy="2914650"/>
          </a:xfrm>
          <a:prstGeom prst="rect">
            <a:avLst/>
          </a:prstGeom>
        </p:spPr>
      </p:pic>
      <p:pic>
        <p:nvPicPr>
          <p:cNvPr id="7" name="Picture 6"/>
          <p:cNvPicPr>
            <a:picLocks noChangeAspect="1"/>
          </p:cNvPicPr>
          <p:nvPr/>
        </p:nvPicPr>
        <p:blipFill>
          <a:blip r:embed="rId5"/>
          <a:stretch>
            <a:fillRect/>
          </a:stretch>
        </p:blipFill>
        <p:spPr>
          <a:xfrm>
            <a:off x="245373" y="1444074"/>
            <a:ext cx="6506610" cy="185903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825154" y="1578458"/>
            <a:ext cx="4048125" cy="30384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28685" cy="348545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Launch success rates started to increase after 2013</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GitHub Repository URL</a:t>
            </a:r>
          </a:p>
          <a:p>
            <a:pPr lvl="2">
              <a:lnSpc>
                <a:spcPct val="100000"/>
              </a:lnSpc>
              <a:spcBef>
                <a:spcPts val="1400"/>
              </a:spcBef>
            </a:pPr>
            <a:r>
              <a:rPr lang="en-US" sz="1400" dirty="0">
                <a:solidFill>
                  <a:schemeClr val="accent3">
                    <a:lumMod val="25000"/>
                  </a:schemeClr>
                </a:solidFill>
                <a:latin typeface="Abadi" panose="020B0604020104020204" pitchFamily="34" charset="0"/>
                <a:hlinkClick r:id="rId4"/>
              </a:rPr>
              <a:t>https://</a:t>
            </a:r>
            <a:r>
              <a:rPr lang="en-US" sz="1400" dirty="0" smtClean="0">
                <a:solidFill>
                  <a:schemeClr val="accent3">
                    <a:lumMod val="25000"/>
                  </a:schemeClr>
                </a:solidFill>
                <a:latin typeface="Abadi" panose="020B0604020104020204" pitchFamily="34" charset="0"/>
                <a:hlinkClick r:id="rId4"/>
              </a:rPr>
              <a:t>github.com/prachisc/AppliedDSCapstone</a:t>
            </a:r>
            <a:endParaRPr lang="en-US" sz="14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Combined data from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public API and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Wikipedia page.</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Use one-hot encoding for categorical data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smtClean="0">
                <a:solidFill>
                  <a:schemeClr val="bg2">
                    <a:lumMod val="50000"/>
                  </a:schemeClr>
                </a:solidFill>
                <a:latin typeface="Abadi"/>
              </a:rPr>
              <a:t>Model tuning using </a:t>
            </a:r>
            <a:r>
              <a:rPr lang="en-US" sz="7600" dirty="0" err="1" smtClean="0">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Data collection process involved a combination of API requests from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and web scrapping data from the Wikipedia page.</a:t>
            </a:r>
          </a:p>
          <a:p>
            <a:pPr marL="0" indent="0">
              <a:lnSpc>
                <a:spcPct val="100000"/>
              </a:lnSpc>
              <a:spcBef>
                <a:spcPts val="1400"/>
              </a:spcBef>
              <a:buNone/>
            </a:pP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Request (</a:t>
            </a:r>
            <a:r>
              <a:rPr lang="en-US" sz="1800" dirty="0" err="1" smtClean="0">
                <a:solidFill>
                  <a:schemeClr val="accent3">
                    <a:lumMod val="25000"/>
                  </a:schemeClr>
                </a:solidFill>
                <a:latin typeface="Abadi" panose="020B0604020104020204" pitchFamily="34" charset="0"/>
              </a:rPr>
              <a:t>SpaceX</a:t>
            </a:r>
            <a:r>
              <a:rPr lang="en-US" sz="1800" dirty="0" smtClean="0">
                <a:solidFill>
                  <a:schemeClr val="accent3">
                    <a:lumMod val="25000"/>
                  </a:schemeClr>
                </a:solidFill>
                <a:latin typeface="Abadi" panose="020B0604020104020204" pitchFamily="34" charset="0"/>
              </a:rPr>
              <a:t> API)</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Normalize </a:t>
            </a:r>
            <a:r>
              <a:rPr lang="en-US" sz="1800" dirty="0" err="1" smtClean="0">
                <a:solidFill>
                  <a:schemeClr val="accent3">
                    <a:lumMod val="25000"/>
                  </a:schemeClr>
                </a:solidFill>
                <a:latin typeface="Abadi" panose="020B0604020104020204" pitchFamily="34" charset="0"/>
              </a:rPr>
              <a:t>json</a:t>
            </a:r>
            <a:r>
              <a:rPr lang="en-US" sz="1800" dirty="0" smtClean="0">
                <a:solidFill>
                  <a:schemeClr val="accent3">
                    <a:lumMod val="25000"/>
                  </a:schemeClr>
                </a:solidFill>
                <a:latin typeface="Abadi" panose="020B0604020104020204" pitchFamily="34" charset="0"/>
              </a:rPr>
              <a:t> results into </a:t>
            </a:r>
            <a:r>
              <a:rPr lang="en-US" sz="1800" dirty="0" err="1" smtClean="0">
                <a:solidFill>
                  <a:schemeClr val="accent3">
                    <a:lumMod val="25000"/>
                  </a:schemeClr>
                </a:solidFill>
                <a:latin typeface="Abadi" panose="020B0604020104020204" pitchFamily="34" charset="0"/>
              </a:rPr>
              <a:t>dataframe</a:t>
            </a:r>
            <a:r>
              <a:rPr lang="en-US"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Filter data to only include Falcon 9 launches.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Impute missing data by calculating mean.</a:t>
            </a:r>
          </a:p>
          <a:p>
            <a:pPr>
              <a:lnSpc>
                <a:spcPct val="100000"/>
              </a:lnSpc>
              <a:spcBef>
                <a:spcPts val="1400"/>
              </a:spcBef>
            </a:pPr>
            <a:r>
              <a:rPr lang="en-US" sz="2200" dirty="0" smtClean="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Request html page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Using </a:t>
            </a:r>
            <a:r>
              <a:rPr lang="en-US" sz="1800" dirty="0" err="1" smtClean="0">
                <a:solidFill>
                  <a:schemeClr val="accent3">
                    <a:lumMod val="25000"/>
                  </a:schemeClr>
                </a:solidFill>
                <a:latin typeface="Abadi" panose="020B0604020104020204" pitchFamily="34" charset="0"/>
              </a:rPr>
              <a:t>BeautifulSoup</a:t>
            </a:r>
            <a:r>
              <a:rPr lang="en-US" sz="1800" dirty="0" smtClean="0">
                <a:solidFill>
                  <a:schemeClr val="accent3">
                    <a:lumMod val="25000"/>
                  </a:schemeClr>
                </a:solidFill>
                <a:latin typeface="Abadi" panose="020B0604020104020204" pitchFamily="34" charset="0"/>
              </a:rPr>
              <a:t> parser parse html table.</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Extract data by iterating on table elements.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hlinkClick r:id="rId4"/>
              </a:rPr>
              <a:t>https</a:t>
            </a:r>
            <a:r>
              <a:rPr lang="en-US" sz="2200" dirty="0">
                <a:solidFill>
                  <a:schemeClr val="accent3">
                    <a:lumMod val="25000"/>
                  </a:schemeClr>
                </a:solidFill>
                <a:latin typeface="Abadi" panose="020B0604020104020204" pitchFamily="34" charset="0"/>
                <a:hlinkClick r:id="rId4"/>
              </a:rPr>
              <a:t>://github.com/prachisc/AppliedDSCapstone/blob/main/jupyter-labs-spacex-data-collection-api.ipynb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https://github.com/prachisc/AppliedDSCapstone/blob/main/Module10-Webscrapping.ipynb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smtClean="0">
                <a:solidFill>
                  <a:srgbClr val="1C7DDB"/>
                </a:solidFill>
                <a:latin typeface="Abadi"/>
              </a:rPr>
              <a:t>Perform HTTP Get request </a:t>
            </a:r>
            <a:r>
              <a:rPr lang="en-US" sz="2200" dirty="0" err="1" smtClean="0">
                <a:solidFill>
                  <a:srgbClr val="1C7DDB"/>
                </a:solidFill>
                <a:latin typeface="Abadi"/>
              </a:rPr>
              <a:t>Wikipage</a:t>
            </a:r>
            <a:r>
              <a:rPr lang="en-US" sz="2200" dirty="0" smtClean="0">
                <a:solidFill>
                  <a:srgbClr val="1C7DDB"/>
                </a:solidFill>
                <a:latin typeface="Abadi"/>
              </a:rPr>
              <a:t> to get html response object.</a:t>
            </a:r>
          </a:p>
          <a:p>
            <a:r>
              <a:rPr lang="en-US" sz="2200" dirty="0" smtClean="0">
                <a:solidFill>
                  <a:srgbClr val="1C7DDB"/>
                </a:solidFill>
                <a:latin typeface="Abadi"/>
                <a:cs typeface="Calibri"/>
              </a:rPr>
              <a:t>Parse the </a:t>
            </a:r>
            <a:r>
              <a:rPr lang="en-US" sz="2200" dirty="0" err="1" smtClean="0">
                <a:solidFill>
                  <a:srgbClr val="1C7DDB"/>
                </a:solidFill>
                <a:latin typeface="Abadi"/>
                <a:cs typeface="Calibri"/>
              </a:rPr>
              <a:t>reponse</a:t>
            </a:r>
            <a:r>
              <a:rPr lang="en-US" sz="2200" dirty="0" smtClean="0">
                <a:solidFill>
                  <a:srgbClr val="1C7DDB"/>
                </a:solidFill>
                <a:latin typeface="Abadi"/>
                <a:cs typeface="Calibri"/>
              </a:rPr>
              <a:t> by creating </a:t>
            </a:r>
            <a:r>
              <a:rPr lang="en-US" sz="2200" dirty="0" err="1" smtClean="0">
                <a:solidFill>
                  <a:srgbClr val="1C7DDB"/>
                </a:solidFill>
                <a:latin typeface="Abadi"/>
                <a:cs typeface="Calibri"/>
              </a:rPr>
              <a:t>BeautifulSoup</a:t>
            </a:r>
            <a:r>
              <a:rPr lang="en-US" sz="2200" dirty="0" smtClean="0">
                <a:solidFill>
                  <a:srgbClr val="1C7DDB"/>
                </a:solidFill>
                <a:latin typeface="Abadi"/>
                <a:cs typeface="Calibri"/>
              </a:rPr>
              <a:t> object.</a:t>
            </a:r>
          </a:p>
          <a:p>
            <a:r>
              <a:rPr lang="en-US" sz="2200" dirty="0" smtClean="0">
                <a:solidFill>
                  <a:srgbClr val="1C7DDB"/>
                </a:solidFill>
                <a:latin typeface="Abadi"/>
                <a:cs typeface="Calibri"/>
              </a:rPr>
              <a:t>Extract HTML header and table data.</a:t>
            </a:r>
          </a:p>
          <a:p>
            <a:r>
              <a:rPr lang="en-US" sz="2200" dirty="0" smtClean="0">
                <a:solidFill>
                  <a:srgbClr val="1C7DDB"/>
                </a:solidFill>
                <a:latin typeface="Abadi"/>
                <a:cs typeface="Calibri"/>
              </a:rPr>
              <a:t>Create dictionary items from extracted data.</a:t>
            </a:r>
          </a:p>
          <a:p>
            <a:r>
              <a:rPr lang="en-US" sz="2200" dirty="0" smtClean="0">
                <a:solidFill>
                  <a:srgbClr val="1C7DDB"/>
                </a:solidFill>
                <a:latin typeface="Abadi"/>
                <a:cs typeface="Calibri"/>
              </a:rPr>
              <a:t>Create </a:t>
            </a:r>
            <a:r>
              <a:rPr lang="en-US" sz="2200" dirty="0" err="1" smtClean="0">
                <a:solidFill>
                  <a:srgbClr val="1C7DDB"/>
                </a:solidFill>
                <a:latin typeface="Abadi"/>
                <a:cs typeface="Calibri"/>
              </a:rPr>
              <a:t>dataframe</a:t>
            </a:r>
            <a:r>
              <a:rPr lang="en-US" sz="2200" dirty="0" smtClean="0">
                <a:solidFill>
                  <a:srgbClr val="1C7DDB"/>
                </a:solidFill>
                <a:latin typeface="Abadi"/>
                <a:cs typeface="Calibri"/>
              </a:rPr>
              <a:t> from dictionary and then export it to be used along with </a:t>
            </a:r>
            <a:r>
              <a:rPr lang="en-US" sz="2200" dirty="0" err="1" smtClean="0">
                <a:solidFill>
                  <a:srgbClr val="1C7DDB"/>
                </a:solidFill>
                <a:latin typeface="Abadi"/>
                <a:cs typeface="Calibri"/>
              </a:rPr>
              <a:t>SpaceX</a:t>
            </a:r>
            <a:r>
              <a:rPr lang="en-US" sz="2200" dirty="0" smtClean="0">
                <a:solidFill>
                  <a:srgbClr val="1C7DDB"/>
                </a:solidFill>
                <a:latin typeface="Abadi"/>
                <a:cs typeface="Calibri"/>
              </a:rPr>
              <a:t> API</a:t>
            </a: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sisl xmlns:xsi="http://www.w3.org/2001/XMLSchema-instance" xmlns:xsd="http://www.w3.org/2001/XMLSchema" xmlns="http://www.boldonjames.com/2008/01/sie/internal/label" sislVersion="0" policy="2c740a38-124e-45d4-9b1e-b5d1d99d365c" origin="userSelected">
  <element uid="id_classification_nonbusiness" value=""/>
</sisl>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schemas.microsoft.com/office/infopath/2007/PartnerControls"/>
    <ds:schemaRef ds:uri="155be751-a274-42e8-93fb-f39d3b9bccc8"/>
    <ds:schemaRef ds:uri="http://schemas.microsoft.com/office/2006/documentManagement/types"/>
    <ds:schemaRef ds:uri="http://schemas.microsoft.com/office/2006/metadata/properties"/>
    <ds:schemaRef ds:uri="f80a141d-92ca-4d3d-9308-f7e7b1d44ce8"/>
    <ds:schemaRef ds:uri="http://www.w3.org/XML/1998/namespace"/>
    <ds:schemaRef ds:uri="http://purl.org/dc/elements/1.1/"/>
  </ds:schemaRefs>
</ds:datastoreItem>
</file>

<file path=customXml/itemProps4.xml><?xml version="1.0" encoding="utf-8"?>
<ds:datastoreItem xmlns:ds="http://schemas.openxmlformats.org/officeDocument/2006/customXml" ds:itemID="{7765AA26-595C-4816-8C83-4F82C22EE667}">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0</TotalTime>
  <Words>1330</Words>
  <Application>Microsoft Office PowerPoint</Application>
  <PresentationFormat>Widescreen</PresentationFormat>
  <Paragraphs>222</Paragraphs>
  <Slides>46</Slides>
  <Notes>46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Abadi</vt:lpstr>
      <vt:lpstr>Carlito</vt:lpstr>
      <vt:lpstr>IBM Plex Mono SemiBold</vt:lpstr>
      <vt:lpstr>IBM Plex Mono Text</vt:lpstr>
      <vt:lpstr>SF Pro</vt:lpstr>
      <vt:lpstr>Arial</vt:lpstr>
      <vt:lpstr>Calibri</vt:lpstr>
      <vt:lpstr>Calibri Light</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Choughule, Prachi (VWG-UKIT/6c)</cp:lastModifiedBy>
  <cp:revision>223</cp:revision>
  <dcterms:created xsi:type="dcterms:W3CDTF">2021-04-29T18:58:34Z</dcterms:created>
  <dcterms:modified xsi:type="dcterms:W3CDTF">2022-06-23T10:57:03Z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docIndexRef">
    <vt:lpwstr>7037cd1b-6d5b-422b-8815-2ad8780e1667</vt:lpwstr>
  </property>
  <property fmtid="{D5CDD505-2E9C-101B-9397-08002B2CF9AE}" pid="4" name="bjSaver">
    <vt:lpwstr>luGd0L3sxsdCkzne7HFKzVFahN4SIQ93</vt:lpwstr>
  </property>
  <property fmtid="{D5CDD505-2E9C-101B-9397-08002B2CF9AE}" pid="5" name="bjDocumentLabelXML">
    <vt:lpwstr>&lt;?xml version="1.0" encoding="us-ascii"?&gt;&lt;sisl xmlns:xsi="http://www.w3.org/2001/XMLSchema-instance" xmlns:xsd="http://www.w3.org/2001/XMLSchema" sislVersion="0" policy="2c740a38-124e-45d4-9b1e-b5d1d99d365c" origin="userSelected" xmlns="http://www.boldonj</vt:lpwstr>
  </property>
  <property fmtid="{D5CDD505-2E9C-101B-9397-08002B2CF9AE}" pid="6" name="bjDocumentLabelXML-0">
    <vt:lpwstr>ames.com/2008/01/sie/internal/label"&gt;&lt;element uid="id_classification_nonbusiness" value="" /&gt;&lt;/sisl&gt;</vt:lpwstr>
  </property>
  <property fmtid="{D5CDD505-2E9C-101B-9397-08002B2CF9AE}" pid="7" name="bjDocumentSecurityLabel">
    <vt:lpwstr>Public</vt:lpwstr>
  </property>
</Properties>
</file>